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Lato"/>
      <p:regular r:id="rId36"/>
      <p:bold r:id="rId37"/>
      <p:italic r:id="rId38"/>
      <p:boldItalic r:id="rId39"/>
    </p:embeddedFont>
    <p:embeddedFont>
      <p:font typeface="Asap SemiBold"/>
      <p:regular r:id="rId40"/>
      <p:bold r:id="rId41"/>
      <p:italic r:id="rId42"/>
      <p:boldItalic r:id="rId43"/>
    </p:embeddedFont>
    <p:embeddedFont>
      <p:font typeface="Asap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468">
          <p15:clr>
            <a:srgbClr val="747775"/>
          </p15:clr>
        </p15:guide>
        <p15:guide id="2" pos="1193">
          <p15:clr>
            <a:srgbClr val="747775"/>
          </p15:clr>
        </p15:guide>
        <p15:guide id="3" orient="horz" pos="607">
          <p15:clr>
            <a:srgbClr val="747775"/>
          </p15:clr>
        </p15:guide>
        <p15:guide id="4" orient="horz" pos="1962">
          <p15:clr>
            <a:srgbClr val="747775"/>
          </p15:clr>
        </p15:guide>
        <p15:guide id="5" orient="horz" pos="147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68"/>
        <p:guide pos="1193"/>
        <p:guide pos="607" orient="horz"/>
        <p:guide pos="1962" orient="horz"/>
        <p:guide pos="147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ap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AsapSemiBold-italic.fntdata"/><Relationship Id="rId41" Type="http://schemas.openxmlformats.org/officeDocument/2006/relationships/font" Target="fonts/AsapSemiBold-bold.fntdata"/><Relationship Id="rId22" Type="http://schemas.openxmlformats.org/officeDocument/2006/relationships/slide" Target="slides/slide16.xml"/><Relationship Id="rId44" Type="http://schemas.openxmlformats.org/officeDocument/2006/relationships/font" Target="fonts/Asap-regular.fntdata"/><Relationship Id="rId21" Type="http://schemas.openxmlformats.org/officeDocument/2006/relationships/slide" Target="slides/slide15.xml"/><Relationship Id="rId43" Type="http://schemas.openxmlformats.org/officeDocument/2006/relationships/font" Target="fonts/AsapSemiBold-boldItalic.fntdata"/><Relationship Id="rId24" Type="http://schemas.openxmlformats.org/officeDocument/2006/relationships/slide" Target="slides/slide18.xml"/><Relationship Id="rId46" Type="http://schemas.openxmlformats.org/officeDocument/2006/relationships/font" Target="fonts/Asap-italic.fntdata"/><Relationship Id="rId23" Type="http://schemas.openxmlformats.org/officeDocument/2006/relationships/slide" Target="slides/slide17.xml"/><Relationship Id="rId45" Type="http://schemas.openxmlformats.org/officeDocument/2006/relationships/font" Target="fonts/Asap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Asap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2682a99a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2682a99a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98ab7688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98ab7688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98ab7688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98ab7688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98ab7688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98ab7688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98ab7688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98ab7688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98ab7688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98ab7688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98ab7688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98ab7688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b13e84e3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b13e84e3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98ab7688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98ab7688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98ab7688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98ab7688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98ab7688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98ab7688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34c4bcff4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334c4bcff4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98ab7688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98ab7688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98ab7688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98ab7688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98ab7688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98ab7688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98ab7688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98ab7688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98ab7688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98ab7688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3eff757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3eff757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b6e8727c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b6e8727c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1bf7709a6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1bf7709a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1bf7709a6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41bf7709a6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25b87f6705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25b87f6705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98ab768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3598ab768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98ab7688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98ab768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98ab7688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98ab7688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98ab7688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98ab7688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1bf7709a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1bf7709a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4c4bcff4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4c4bcff4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98ab7688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98ab7688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NQDkmJcY7nMgD43ctsN3Iuut8YYQ0Kk/view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Relationship Id="rId4" Type="http://schemas.openxmlformats.org/officeDocument/2006/relationships/image" Target="../media/image8.gif"/><Relationship Id="rId5" Type="http://schemas.openxmlformats.org/officeDocument/2006/relationships/image" Target="../media/image3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Ho2UtDG8Nr1-hPA3OpS8Q93f0sMUJ4ux/view" TargetMode="External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Relationship Id="rId4" Type="http://schemas.openxmlformats.org/officeDocument/2006/relationships/image" Target="../media/image8.gif"/><Relationship Id="rId5" Type="http://schemas.openxmlformats.org/officeDocument/2006/relationships/image" Target="../media/image3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kc5w9AWtMqa_17PttQRtR578EnWpgkx6/view" TargetMode="External"/><Relationship Id="rId8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gif"/><Relationship Id="rId4" Type="http://schemas.openxmlformats.org/officeDocument/2006/relationships/image" Target="../media/image3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_GUe7ossH3hk6alPCdnyz4Yz-7jKQmkQ/view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Relationship Id="rId4" Type="http://schemas.openxmlformats.org/officeDocument/2006/relationships/image" Target="../media/image8.gif"/><Relationship Id="rId5" Type="http://schemas.openxmlformats.org/officeDocument/2006/relationships/image" Target="../media/image3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EJd7exDr6KAJoTLR1XmlDqLpZJihKPPa/view" TargetMode="External"/><Relationship Id="rId8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gif"/><Relationship Id="rId4" Type="http://schemas.openxmlformats.org/officeDocument/2006/relationships/image" Target="../media/image8.gif"/><Relationship Id="rId5" Type="http://schemas.openxmlformats.org/officeDocument/2006/relationships/image" Target="../media/image3.png"/><Relationship Id="rId6" Type="http://schemas.openxmlformats.org/officeDocument/2006/relationships/image" Target="../media/image2.gif"/><Relationship Id="rId7" Type="http://schemas.openxmlformats.org/officeDocument/2006/relationships/hyperlink" Target="http://drive.google.com/file/d/1UM-kf-tuqW0lmKlcuSpp3xCCtEvwKsgw/view" TargetMode="External"/><Relationship Id="rId8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gif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gif"/><Relationship Id="rId4" Type="http://schemas.openxmlformats.org/officeDocument/2006/relationships/hyperlink" Target="https://creativecommons.org/publicdomain/zero/1.0/deed.de" TargetMode="External"/><Relationship Id="rId5" Type="http://schemas.openxmlformats.org/officeDocument/2006/relationships/hyperlink" Target="https://freesound.org/people/soneproject/sounds/244356/" TargetMode="External"/><Relationship Id="rId6" Type="http://schemas.openxmlformats.org/officeDocument/2006/relationships/hyperlink" Target="https://creativecommons.org/publicdomain/zero/1.0/deed.de" TargetMode="External"/><Relationship Id="rId7" Type="http://schemas.openxmlformats.org/officeDocument/2006/relationships/hyperlink" Target="https://freesound.org/people/smokinghotdog/sounds/584244/" TargetMode="External"/><Relationship Id="rId8" Type="http://schemas.openxmlformats.org/officeDocument/2006/relationships/hyperlink" Target="https://creativecommons.org/publicdomain/zero/1.0/deed.d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gif"/><Relationship Id="rId4" Type="http://schemas.openxmlformats.org/officeDocument/2006/relationships/hyperlink" Target="https://www.svgrepo.com/" TargetMode="External"/><Relationship Id="rId9" Type="http://schemas.openxmlformats.org/officeDocument/2006/relationships/hyperlink" Target="https://www.svgrepo.com/svg/217218/alien" TargetMode="External"/><Relationship Id="rId5" Type="http://schemas.openxmlformats.org/officeDocument/2006/relationships/hyperlink" Target="https://creativecommons.org/publicdomain/zero/1.0/deed.de" TargetMode="External"/><Relationship Id="rId6" Type="http://schemas.openxmlformats.org/officeDocument/2006/relationships/hyperlink" Target="https://www.svgrepo.com/" TargetMode="External"/><Relationship Id="rId7" Type="http://schemas.openxmlformats.org/officeDocument/2006/relationships/hyperlink" Target="https://www.svgrepo.com/svg/217250/robot" TargetMode="External"/><Relationship Id="rId8" Type="http://schemas.openxmlformats.org/officeDocument/2006/relationships/hyperlink" Target="https://www.svgrepo.com/svg/217210/alien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Om9KNkS9OFCPELloZjmxTwS3dnESP0sY/view" TargetMode="External"/><Relationship Id="rId7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gif"/><Relationship Id="rId4" Type="http://schemas.openxmlformats.org/officeDocument/2006/relationships/image" Target="../media/image3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-O5ZMhaWOZY3BivXpu2KQyLWpMTFNPNX/view" TargetMode="External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bh-C2d1nxvsM_OWo-NnumlLlm-PsyYEh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2.gif"/><Relationship Id="rId6" Type="http://schemas.openxmlformats.org/officeDocument/2006/relationships/hyperlink" Target="http://drive.google.com/file/d/1ty0a5wvPSV6IuWBnW2wzIIG4kgn3gMeb/view" TargetMode="External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Relationship Id="rId4" Type="http://schemas.openxmlformats.org/officeDocument/2006/relationships/image" Target="../media/image8.gif"/><Relationship Id="rId5" Type="http://schemas.openxmlformats.org/officeDocument/2006/relationships/image" Target="../media/image3.png"/><Relationship Id="rId6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NLQ-Intro-1-V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2975375" y="1549200"/>
            <a:ext cx="535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im Bildungssystem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 title="M3.1-2_D2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025" y="1769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9"/>
          <p:cNvGrpSpPr/>
          <p:nvPr/>
        </p:nvGrpSpPr>
        <p:grpSpPr>
          <a:xfrm>
            <a:off x="1630398" y="1211867"/>
            <a:ext cx="6198617" cy="2483470"/>
            <a:chOff x="1472762" y="1108775"/>
            <a:chExt cx="6198617" cy="3817200"/>
          </a:xfrm>
        </p:grpSpPr>
        <p:sp>
          <p:nvSpPr>
            <p:cNvPr id="188" name="Google Shape;188;p19"/>
            <p:cNvSpPr/>
            <p:nvPr/>
          </p:nvSpPr>
          <p:spPr>
            <a:xfrm flipH="1">
              <a:off x="1472762" y="1108775"/>
              <a:ext cx="6198300" cy="5535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472863" y="1662275"/>
              <a:ext cx="6198300" cy="3263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767379" y="1110575"/>
              <a:ext cx="59040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Einsatzfelder und Nutzen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191" name="Google Shape;191;p19"/>
          <p:cNvCxnSpPr/>
          <p:nvPr/>
        </p:nvCxnSpPr>
        <p:spPr>
          <a:xfrm flipH="1">
            <a:off x="214324" y="854176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2" name="Google Shape;192;p19"/>
          <p:cNvSpPr txBox="1"/>
          <p:nvPr/>
        </p:nvSpPr>
        <p:spPr>
          <a:xfrm>
            <a:off x="1698850" y="1721475"/>
            <a:ext cx="548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Lernförderung und Feedback für Lernende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Materialerstellung und Korrekturhilfe für Lehrkräfte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Automatisierung und Barrierefreiheit in der Verwaltung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didaktische Voraussetzungen: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klare Zielsetzung vor KI-Einsatz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ädagogisch und technisch fundierte Auswahl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 SemiBold"/>
                <a:ea typeface="Asap SemiBold"/>
                <a:cs typeface="Asap SemiBold"/>
                <a:sym typeface="Asap SemiBold"/>
              </a:rPr>
              <a:t>KI immer nur als Ergänzung</a:t>
            </a:r>
            <a:endParaRPr sz="1300">
              <a:latin typeface="Asap SemiBold"/>
              <a:ea typeface="Asap SemiBold"/>
              <a:cs typeface="Asap SemiBold"/>
              <a:sym typeface="Asap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3" name="Google Shape;193;p19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 im Bildungssystem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0"/>
          <p:cNvGrpSpPr/>
          <p:nvPr/>
        </p:nvGrpSpPr>
        <p:grpSpPr>
          <a:xfrm>
            <a:off x="1630398" y="1211867"/>
            <a:ext cx="6198617" cy="2483470"/>
            <a:chOff x="1472762" y="1108775"/>
            <a:chExt cx="6198617" cy="3817200"/>
          </a:xfrm>
        </p:grpSpPr>
        <p:sp>
          <p:nvSpPr>
            <p:cNvPr id="199" name="Google Shape;199;p20"/>
            <p:cNvSpPr/>
            <p:nvPr/>
          </p:nvSpPr>
          <p:spPr>
            <a:xfrm flipH="1">
              <a:off x="1472762" y="1108775"/>
              <a:ext cx="6198300" cy="5535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1472863" y="1662275"/>
              <a:ext cx="6198300" cy="3263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767379" y="1110575"/>
              <a:ext cx="59040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Rolle der Lehrkraft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202" name="Google Shape;202;p20"/>
          <p:cNvCxnSpPr/>
          <p:nvPr/>
        </p:nvCxnSpPr>
        <p:spPr>
          <a:xfrm flipH="1">
            <a:off x="214324" y="854176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3" name="Google Shape;203;p20"/>
          <p:cNvSpPr txBox="1"/>
          <p:nvPr/>
        </p:nvSpPr>
        <p:spPr>
          <a:xfrm>
            <a:off x="1698850" y="1721475"/>
            <a:ext cx="548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Lernbegleitung statt Wissensvermittlung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neue Kompetenzen: fachlich, ethisch, didaktisch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Fehlerkultur als Lernchance nutzen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4" name="Google Shape;204;p20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 im Bildungssystem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1"/>
          <p:cNvGrpSpPr/>
          <p:nvPr/>
        </p:nvGrpSpPr>
        <p:grpSpPr>
          <a:xfrm>
            <a:off x="1630398" y="1211828"/>
            <a:ext cx="6198617" cy="3016733"/>
            <a:chOff x="1472762" y="1108775"/>
            <a:chExt cx="6198617" cy="3817200"/>
          </a:xfrm>
        </p:grpSpPr>
        <p:sp>
          <p:nvSpPr>
            <p:cNvPr id="210" name="Google Shape;210;p21"/>
            <p:cNvSpPr/>
            <p:nvPr/>
          </p:nvSpPr>
          <p:spPr>
            <a:xfrm flipH="1">
              <a:off x="1472762" y="1108775"/>
              <a:ext cx="6198300" cy="5535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1472863" y="1662275"/>
              <a:ext cx="6198300" cy="3263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1767379" y="1110575"/>
              <a:ext cx="59040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Lernende und Bewertung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213" name="Google Shape;213;p21"/>
          <p:cNvCxnSpPr/>
          <p:nvPr/>
        </p:nvCxnSpPr>
        <p:spPr>
          <a:xfrm flipH="1">
            <a:off x="214324" y="854176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4" name="Google Shape;214;p21"/>
          <p:cNvSpPr txBox="1"/>
          <p:nvPr/>
        </p:nvSpPr>
        <p:spPr>
          <a:xfrm>
            <a:off x="1698850" y="1721475"/>
            <a:ext cx="548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 als Werkzeug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kritisches Hinterfragen und Beurteilen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Medienkompetenz und Selbststeuerung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Beteiligung stärkt Chancengerechtigkeit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Bewertungspraxis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neue Prüfungsformate notwendig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klare Trennung zwischen Eigenleistung und KI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Transparenz über erlaubte Hilfsmittel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sap"/>
              <a:buChar char="○"/>
            </a:pPr>
            <a:r>
              <a:rPr lang="en" sz="1300">
                <a:latin typeface="Asap SemiBold"/>
                <a:ea typeface="Asap SemiBold"/>
                <a:cs typeface="Asap SemiBold"/>
                <a:sym typeface="Asap SemiBold"/>
              </a:rPr>
              <a:t>digital souveräne junge Menschen</a:t>
            </a:r>
            <a:br>
              <a:rPr lang="en" sz="1200">
                <a:latin typeface="Asap"/>
                <a:ea typeface="Asap"/>
                <a:cs typeface="Asap"/>
                <a:sym typeface="Asap"/>
              </a:rPr>
            </a:br>
            <a:endParaRPr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5" name="Google Shape;215;p21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 im Bildungssystem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2"/>
          <p:cNvGrpSpPr/>
          <p:nvPr/>
        </p:nvGrpSpPr>
        <p:grpSpPr>
          <a:xfrm>
            <a:off x="1630398" y="1211865"/>
            <a:ext cx="6198617" cy="2072358"/>
            <a:chOff x="1472762" y="1108775"/>
            <a:chExt cx="6198617" cy="3817200"/>
          </a:xfrm>
        </p:grpSpPr>
        <p:sp>
          <p:nvSpPr>
            <p:cNvPr id="221" name="Google Shape;221;p22"/>
            <p:cNvSpPr/>
            <p:nvPr/>
          </p:nvSpPr>
          <p:spPr>
            <a:xfrm flipH="1">
              <a:off x="1472762" y="1108775"/>
              <a:ext cx="6198300" cy="5535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472863" y="1662275"/>
              <a:ext cx="6198300" cy="3263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1767379" y="1110575"/>
              <a:ext cx="59040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Machtverhältnisse im Klassenzimmer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224" name="Google Shape;224;p22"/>
          <p:cNvCxnSpPr/>
          <p:nvPr/>
        </p:nvCxnSpPr>
        <p:spPr>
          <a:xfrm flipH="1">
            <a:off x="214324" y="854176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5" name="Google Shape;225;p22"/>
          <p:cNvSpPr txBox="1"/>
          <p:nvPr/>
        </p:nvSpPr>
        <p:spPr>
          <a:xfrm>
            <a:off x="1698850" y="1645275"/>
            <a:ext cx="548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Feedback: KI vs. Lehrkraft?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Bewertung transparent?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Ungleichheit durch Verzerrung?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nachvollziehbare Entscheidungen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Mensch trägt Verantwortung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Barrierefreiheit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6" name="Google Shape;226;p22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 im Bildungssystem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1698850" y="3397875"/>
            <a:ext cx="548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Neuordnung von: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professioneller Identität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pädagogischer Verantwortung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aktive Gestaltung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3"/>
          <p:cNvGrpSpPr/>
          <p:nvPr/>
        </p:nvGrpSpPr>
        <p:grpSpPr>
          <a:xfrm>
            <a:off x="1630398" y="1211866"/>
            <a:ext cx="6198617" cy="1825767"/>
            <a:chOff x="1472762" y="1108775"/>
            <a:chExt cx="6198617" cy="3817200"/>
          </a:xfrm>
        </p:grpSpPr>
        <p:sp>
          <p:nvSpPr>
            <p:cNvPr id="233" name="Google Shape;233;p23"/>
            <p:cNvSpPr/>
            <p:nvPr/>
          </p:nvSpPr>
          <p:spPr>
            <a:xfrm flipH="1">
              <a:off x="1472762" y="1108775"/>
              <a:ext cx="6198300" cy="5535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1472863" y="1662275"/>
              <a:ext cx="6198300" cy="3263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767379" y="1110575"/>
              <a:ext cx="59040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Ethische Herausforderungen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cxnSp>
        <p:nvCxnSpPr>
          <p:cNvPr id="236" name="Google Shape;236;p23"/>
          <p:cNvCxnSpPr/>
          <p:nvPr/>
        </p:nvCxnSpPr>
        <p:spPr>
          <a:xfrm flipH="1">
            <a:off x="214324" y="854176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7" name="Google Shape;237;p23"/>
          <p:cNvSpPr txBox="1"/>
          <p:nvPr/>
        </p:nvSpPr>
        <p:spPr>
          <a:xfrm>
            <a:off x="1698850" y="1492875"/>
            <a:ext cx="548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Bias erkennen und aktiv korrigieren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Datenschutz ist essenziell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Entscheidungen: Transparent und nachvollziehbar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Verantwortung bleibt beim Menschen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kein Personalabbau, sondern Entlastung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Umgang mit KI-Leistungen definieren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8" name="Google Shape;238;p23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 im Bildungssystem</a:t>
            </a:r>
            <a:endParaRPr/>
          </a:p>
        </p:txBody>
      </p:sp>
      <p:sp>
        <p:nvSpPr>
          <p:cNvPr id="239" name="Google Shape;239;p23"/>
          <p:cNvSpPr txBox="1"/>
          <p:nvPr/>
        </p:nvSpPr>
        <p:spPr>
          <a:xfrm>
            <a:off x="1698850" y="3093075"/>
            <a:ext cx="548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Beispiele aus der Praxis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Lehrkraft plant mit ChatGPT, prüft kritisch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Schulamtsmitarbeiter achtet auf Datenschutz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Behörde verzichtet auf KI bei Bewerbungen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Lehrkraft führt reflektierendes Gespräch statt Sanktion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307200" y="4550875"/>
            <a:ext cx="85296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Ziel: Verbindung technologischer Innovation mit pädagogischer Verantwortung und gesellschaftlicher Fairness.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2975375" y="1244400"/>
            <a:ext cx="563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Gestaltung, Steuerung &amp; Zukunftsperspektiven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 title="M3.1-2_D3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7975" y="155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25"/>
          <p:cNvCxnSpPr/>
          <p:nvPr/>
        </p:nvCxnSpPr>
        <p:spPr>
          <a:xfrm flipH="1">
            <a:off x="214324" y="854176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7" name="Google Shape;257;p25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Gestaltung, Steuerung &amp; Zukunftsperspektiven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"/>
          <p:cNvSpPr txBox="1"/>
          <p:nvPr/>
        </p:nvSpPr>
        <p:spPr>
          <a:xfrm>
            <a:off x="1513643" y="1121975"/>
            <a:ext cx="61167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EU AI Act: Einteilung nach Risiko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Auflagen für Hochrisiko-KI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UNESCO &amp; EU: KI soll gerecht &amp; gemeinwohlorientiert sein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Leitlinien für Schulen und Behörden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Leitlinien setzen wichtige Maßstäbe, jedoch: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Fairness überprüfen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akzeptable Verzerrungen?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Transparenz nicht immer möglich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Zielkonflikte: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Datenschutz vs. Personalisierung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Erklärbarkeit vs. Leistungsfähigkeit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 SemiBold"/>
                <a:ea typeface="Asap SemiBold"/>
                <a:cs typeface="Asap SemiBold"/>
                <a:sym typeface="Asap SemiBold"/>
              </a:rPr>
              <a:t>Ethik = kontextbezogene Aushandlung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26"/>
          <p:cNvCxnSpPr/>
          <p:nvPr/>
        </p:nvCxnSpPr>
        <p:spPr>
          <a:xfrm flipH="1">
            <a:off x="214324" y="854176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4" name="Google Shape;264;p26"/>
          <p:cNvSpPr txBox="1"/>
          <p:nvPr/>
        </p:nvSpPr>
        <p:spPr>
          <a:xfrm>
            <a:off x="1513643" y="1121975"/>
            <a:ext cx="61167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Politik schafft Rahmen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Prüfung von Tools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Entwicklung von Schulungskonzepten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Schulen und Kollegien formulieren Regeln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pädagogische Praxis: Reflektieren und Anwenden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Beteiligung aller (auch Lernende &amp; Eltern)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KI-Governance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Vorteile: Transparenz, Datenschutz, Kreativität,Teilhabe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Voraussetzung: bewusste Gestaltung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5" name="Google Shape;265;p26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Gestaltung, Steuerung &amp; Zukunftsperspektiven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7"/>
          <p:cNvCxnSpPr/>
          <p:nvPr/>
        </p:nvCxnSpPr>
        <p:spPr>
          <a:xfrm flipH="1">
            <a:off x="214324" y="854176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71" name="Google Shape;271;p27"/>
          <p:cNvSpPr txBox="1"/>
          <p:nvPr/>
        </p:nvSpPr>
        <p:spPr>
          <a:xfrm>
            <a:off x="673950" y="1185725"/>
            <a:ext cx="7466400" cy="1405800"/>
          </a:xfrm>
          <a:prstGeom prst="rect">
            <a:avLst/>
          </a:prstGeom>
          <a:noFill/>
          <a:ln cap="flat" cmpd="sng" w="19050">
            <a:solidFill>
              <a:srgbClr val="A729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Reflexionsfragen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Wo und wie wollen wir KI einsetzen und wo bewusst nicht?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Welche Werte leiten unser Handeln im Umgang mit KI?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Wie erklären wir Entscheidungen rund um KI gegenüber Kollegium, Lernenden oder Eltern?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2" name="Google Shape;272;p27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Gestaltung, Steuerung &amp; Zukunftsperspektiven</a:t>
            </a:r>
            <a:endParaRPr/>
          </a:p>
        </p:txBody>
      </p:sp>
      <p:sp>
        <p:nvSpPr>
          <p:cNvPr id="273" name="Google Shape;273;p27"/>
          <p:cNvSpPr txBox="1"/>
          <p:nvPr/>
        </p:nvSpPr>
        <p:spPr>
          <a:xfrm>
            <a:off x="673968" y="2931150"/>
            <a:ext cx="6116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KI-Umgang entsteht durch aktives Mitdenken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Praxisnähe und Offenheit fördern verantwortungsvolle Nutzung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sap"/>
                <a:ea typeface="Asap"/>
                <a:cs typeface="Asap"/>
                <a:sym typeface="Asap"/>
              </a:rPr>
              <a:t>Haltung: offen – kritisch – lernbereit</a:t>
            </a:r>
            <a:endParaRPr b="1" sz="1300">
              <a:latin typeface="Asap"/>
              <a:ea typeface="Asap"/>
              <a:cs typeface="Asap"/>
              <a:sym typeface="Asap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>
            <p:ph type="ctrTitle"/>
          </p:nvPr>
        </p:nvSpPr>
        <p:spPr>
          <a:xfrm>
            <a:off x="1772388" y="1453075"/>
            <a:ext cx="55992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sap"/>
                <a:ea typeface="Asap"/>
                <a:cs typeface="Asap"/>
                <a:sym typeface="Asap"/>
              </a:rPr>
              <a:t>Zum Wechselverhältnis von Technologie und Gesellschaft</a:t>
            </a:r>
            <a:endParaRPr sz="3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2599650" y="1149025"/>
            <a:ext cx="3944700" cy="3774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sap"/>
                <a:ea typeface="Asap"/>
                <a:cs typeface="Asap"/>
                <a:sym typeface="Asap"/>
              </a:rPr>
              <a:t>Ethik und Verantwortung:</a:t>
            </a:r>
            <a:endParaRPr b="1" sz="18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3" name="Google Shape;33;p10"/>
          <p:cNvGrpSpPr/>
          <p:nvPr/>
        </p:nvGrpSpPr>
        <p:grpSpPr>
          <a:xfrm>
            <a:off x="3401552" y="2245254"/>
            <a:ext cx="3230424" cy="2974451"/>
            <a:chOff x="1648713" y="2169050"/>
            <a:chExt cx="3230424" cy="2974451"/>
          </a:xfrm>
        </p:grpSpPr>
        <p:pic>
          <p:nvPicPr>
            <p:cNvPr id="34" name="Google Shape;34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" name="Google Shape;36;p10" title="M3.1-2_A0_A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7950" y="1089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2440475" y="1244400"/>
            <a:ext cx="627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Fazit und Handlungsempfehlungen</a:t>
            </a:r>
            <a:endParaRPr b="1" sz="42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10180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8"/>
          <p:cNvGrpSpPr/>
          <p:nvPr/>
        </p:nvGrpSpPr>
        <p:grpSpPr>
          <a:xfrm>
            <a:off x="3301550" y="2169050"/>
            <a:ext cx="3230424" cy="2974451"/>
            <a:chOff x="894550" y="2169050"/>
            <a:chExt cx="3230424" cy="2974451"/>
          </a:xfrm>
        </p:grpSpPr>
        <p:pic>
          <p:nvPicPr>
            <p:cNvPr id="283" name="Google Shape;28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4550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7700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" name="Google Shape;285;p28" title="M3.1-2_E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4250" y="2135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/>
          <p:nvPr/>
        </p:nvSpPr>
        <p:spPr>
          <a:xfrm>
            <a:off x="6673852" y="3282471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29"/>
          <p:cNvCxnSpPr/>
          <p:nvPr/>
        </p:nvCxnSpPr>
        <p:spPr>
          <a:xfrm flipH="1" rot="-5400000">
            <a:off x="6914375" y="-5217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92" name="Google Shape;292;p29"/>
          <p:cNvCxnSpPr/>
          <p:nvPr/>
        </p:nvCxnSpPr>
        <p:spPr>
          <a:xfrm flipH="1">
            <a:off x="-1931144" y="7941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93" name="Google Shape;293;p29"/>
          <p:cNvSpPr/>
          <p:nvPr/>
        </p:nvSpPr>
        <p:spPr>
          <a:xfrm>
            <a:off x="211800" y="2221201"/>
            <a:ext cx="2973900" cy="2586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94" name="Google Shape;294;p29"/>
          <p:cNvCxnSpPr/>
          <p:nvPr/>
        </p:nvCxnSpPr>
        <p:spPr>
          <a:xfrm>
            <a:off x="1605357" y="1981329"/>
            <a:ext cx="0" cy="249134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29"/>
          <p:cNvSpPr txBox="1"/>
          <p:nvPr>
            <p:ph idx="4294967295" type="title"/>
          </p:nvPr>
        </p:nvSpPr>
        <p:spPr>
          <a:xfrm>
            <a:off x="429525" y="169000"/>
            <a:ext cx="77040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Fazit und Handlungsempfehlungen</a:t>
            </a:r>
            <a:endParaRPr sz="2200"/>
          </a:p>
        </p:txBody>
      </p:sp>
      <p:sp>
        <p:nvSpPr>
          <p:cNvPr id="296" name="Google Shape;296;p29"/>
          <p:cNvSpPr txBox="1"/>
          <p:nvPr/>
        </p:nvSpPr>
        <p:spPr>
          <a:xfrm>
            <a:off x="295761" y="1215175"/>
            <a:ext cx="2619300" cy="7680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Zentrale Erkenntnisse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97" name="Google Shape;297;p29"/>
          <p:cNvGrpSpPr/>
          <p:nvPr/>
        </p:nvGrpSpPr>
        <p:grpSpPr>
          <a:xfrm>
            <a:off x="6163408" y="2004917"/>
            <a:ext cx="2447646" cy="1233029"/>
            <a:chOff x="6172425" y="2300463"/>
            <a:chExt cx="2846100" cy="2553913"/>
          </a:xfrm>
        </p:grpSpPr>
        <p:sp>
          <p:nvSpPr>
            <p:cNvPr id="298" name="Google Shape;298;p29"/>
            <p:cNvSpPr/>
            <p:nvPr/>
          </p:nvSpPr>
          <p:spPr>
            <a:xfrm>
              <a:off x="6172425" y="2720175"/>
              <a:ext cx="2846100" cy="2134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299" name="Google Shape;299;p29"/>
            <p:cNvCxnSpPr/>
            <p:nvPr/>
          </p:nvCxnSpPr>
          <p:spPr>
            <a:xfrm>
              <a:off x="7717025" y="2300463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0" name="Google Shape;300;p29"/>
          <p:cNvSpPr txBox="1"/>
          <p:nvPr/>
        </p:nvSpPr>
        <p:spPr>
          <a:xfrm>
            <a:off x="3764219" y="1216975"/>
            <a:ext cx="20490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Vier Handlungsschritte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1" name="Google Shape;301;p29"/>
          <p:cNvSpPr/>
          <p:nvPr/>
        </p:nvSpPr>
        <p:spPr>
          <a:xfrm rot="-5400000">
            <a:off x="3254238" y="1351675"/>
            <a:ext cx="205500" cy="34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/>
          <p:nvPr/>
        </p:nvSpPr>
        <p:spPr>
          <a:xfrm rot="-5400000">
            <a:off x="6009813" y="1344775"/>
            <a:ext cx="205500" cy="35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1B2A"/>
          </a:solidFill>
          <a:ln cap="flat" cmpd="sng" w="9525">
            <a:solidFill>
              <a:srgbClr val="A729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29"/>
          <p:cNvGrpSpPr/>
          <p:nvPr/>
        </p:nvGrpSpPr>
        <p:grpSpPr>
          <a:xfrm>
            <a:off x="3542316" y="2004917"/>
            <a:ext cx="2447646" cy="1233029"/>
            <a:chOff x="6172425" y="2300463"/>
            <a:chExt cx="2846100" cy="2553913"/>
          </a:xfrm>
        </p:grpSpPr>
        <p:sp>
          <p:nvSpPr>
            <p:cNvPr id="304" name="Google Shape;304;p29"/>
            <p:cNvSpPr/>
            <p:nvPr/>
          </p:nvSpPr>
          <p:spPr>
            <a:xfrm>
              <a:off x="6172425" y="2720175"/>
              <a:ext cx="2846100" cy="2134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305" name="Google Shape;305;p29"/>
            <p:cNvCxnSpPr/>
            <p:nvPr/>
          </p:nvCxnSpPr>
          <p:spPr>
            <a:xfrm>
              <a:off x="7717025" y="2300463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6" name="Google Shape;306;p29"/>
          <p:cNvSpPr txBox="1"/>
          <p:nvPr/>
        </p:nvSpPr>
        <p:spPr>
          <a:xfrm>
            <a:off x="6422418" y="1216975"/>
            <a:ext cx="20490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Ethik und Verantwortung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146950" y="2273950"/>
            <a:ext cx="2973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 ist Realität – verstehen, reflektieren, mitgestalten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Mensch bleibt Entscheidungsträger – KI unterstützt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Schlüsselkompetenz: KI-Kompetenz durch Erfahrung &amp; Austausch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Orientierung durch Leitlinien &amp; institutionelle Regelungen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Haltung: kritisch-optimistisch statt extrem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6105606" y="2230653"/>
            <a:ext cx="2562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Ressourcen nutzen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Werte aushandeln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Dialog fördern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3679762" y="2221211"/>
            <a:ext cx="2333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nformieren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usprobieren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Reflektieren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Regulieren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/>
          <p:nvPr/>
        </p:nvSpPr>
        <p:spPr>
          <a:xfrm>
            <a:off x="2773138" y="1382113"/>
            <a:ext cx="5959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Ausblick</a:t>
            </a:r>
            <a:endParaRPr b="1" sz="42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1108988" y="1263413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63" y="963113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975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36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 title="M3.1-2_F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0075" y="224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 flipH="1">
            <a:off x="1630400" y="983327"/>
            <a:ext cx="6198300" cy="369900"/>
          </a:xfrm>
          <a:prstGeom prst="rect">
            <a:avLst/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1630501" y="1341773"/>
            <a:ext cx="6198300" cy="3461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27" name="Google Shape;327;p31"/>
          <p:cNvCxnSpPr/>
          <p:nvPr/>
        </p:nvCxnSpPr>
        <p:spPr>
          <a:xfrm flipH="1">
            <a:off x="214324" y="854176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8" name="Google Shape;328;p31"/>
          <p:cNvSpPr txBox="1"/>
          <p:nvPr/>
        </p:nvSpPr>
        <p:spPr>
          <a:xfrm>
            <a:off x="1698850" y="1264275"/>
            <a:ext cx="548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 wird leistungsfähiger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Herausforderung: Deepfakes &amp; Manipulation erkennen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Chancen: Sprachbarrieren abbauen, Politik simulieren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neue rechtliche Fragen: Autonome Systeme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Werte- und Rechtsordnung muss sich mitentwickeln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hybrides Lernen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 übernimmt Routinen, unterstützt individuelle Lernpfade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Lehrkraft bleibt Lernbegleitung &amp; ethische Instanz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AI Literacy als fester Teil des Curriculums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neue Prüfungsformate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automatisierte Pläne und Prognosen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internationale Standards denkbar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neue Berufe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KI-Einsatz in Medizin und Justiz unter Aufsicht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notwendig: internationale Kooperation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9" name="Google Shape;329;p31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Ausblick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2"/>
          <p:cNvGrpSpPr/>
          <p:nvPr/>
        </p:nvGrpSpPr>
        <p:grpSpPr>
          <a:xfrm rot="5814480">
            <a:off x="-3129098" y="3734869"/>
            <a:ext cx="5112582" cy="3813934"/>
            <a:chOff x="229350" y="325950"/>
            <a:chExt cx="761225" cy="567950"/>
          </a:xfrm>
        </p:grpSpPr>
        <p:sp>
          <p:nvSpPr>
            <p:cNvPr id="335" name="Google Shape;335;p32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" name="Google Shape;336;p32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37" name="Google Shape;337;p32"/>
          <p:cNvCxnSpPr/>
          <p:nvPr/>
        </p:nvCxnSpPr>
        <p:spPr>
          <a:xfrm flipH="1" rot="-5400000">
            <a:off x="6490050" y="779152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38" name="Google Shape;338;p32"/>
          <p:cNvCxnSpPr/>
          <p:nvPr/>
        </p:nvCxnSpPr>
        <p:spPr>
          <a:xfrm flipH="1">
            <a:off x="-955150" y="11136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9" name="Google Shape;339;p32"/>
          <p:cNvSpPr txBox="1"/>
          <p:nvPr/>
        </p:nvSpPr>
        <p:spPr>
          <a:xfrm>
            <a:off x="7742700" y="4529050"/>
            <a:ext cx="1305900" cy="4494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Hinweis: Bilder wurden </a:t>
            </a:r>
            <a:endParaRPr i="1" sz="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mit DALL-E generiert</a:t>
            </a:r>
            <a:endParaRPr i="1" sz="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0" name="Google Shape;340;p32"/>
          <p:cNvSpPr txBox="1"/>
          <p:nvPr>
            <p:ph idx="4294967295" type="title"/>
          </p:nvPr>
        </p:nvSpPr>
        <p:spPr>
          <a:xfrm>
            <a:off x="436350" y="319875"/>
            <a:ext cx="77040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Ausblick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50" y="1570875"/>
            <a:ext cx="3494876" cy="23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475" y="1570875"/>
            <a:ext cx="3494876" cy="232991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 txBox="1"/>
          <p:nvPr>
            <p:ph idx="4294967295" type="subTitle"/>
          </p:nvPr>
        </p:nvSpPr>
        <p:spPr>
          <a:xfrm>
            <a:off x="506225" y="1210550"/>
            <a:ext cx="34950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Bild zu Zukunftsszenario 1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4" name="Google Shape;344;p32"/>
          <p:cNvSpPr txBox="1"/>
          <p:nvPr>
            <p:ph idx="4294967295" type="subTitle"/>
          </p:nvPr>
        </p:nvSpPr>
        <p:spPr>
          <a:xfrm>
            <a:off x="5032410" y="1210550"/>
            <a:ext cx="34950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Bild zu Zukunftsszenario 2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390299" y="4175150"/>
            <a:ext cx="4442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 kann Gerechtigkeit, Effizienz &amp; Teilhabe fördern.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Wie der Wandel verläuft, liegt in unserer Hand.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3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2" name="Google Shape;352;p33"/>
          <p:cNvCxnSpPr/>
          <p:nvPr/>
        </p:nvCxnSpPr>
        <p:spPr>
          <a:xfrm>
            <a:off x="86808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353" name="Google Shape;353;p33"/>
          <p:cNvCxnSpPr/>
          <p:nvPr/>
        </p:nvCxnSpPr>
        <p:spPr>
          <a:xfrm rot="-5400000">
            <a:off x="62661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54" name="Google Shape;354;p33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8797718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3"/>
          <p:cNvSpPr/>
          <p:nvPr/>
        </p:nvSpPr>
        <p:spPr>
          <a:xfrm>
            <a:off x="7434234" y="1409797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 txBox="1"/>
          <p:nvPr>
            <p:ph type="ctrTitle"/>
          </p:nvPr>
        </p:nvSpPr>
        <p:spPr>
          <a:xfrm>
            <a:off x="1177950" y="1662600"/>
            <a:ext cx="62022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ist Teil</a:t>
            </a: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Teil der Reihe </a:t>
            </a:r>
            <a:r>
              <a:rPr b="0" i="1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Lernangebote für „KI verstehen. Zukunft gestalten. </a:t>
            </a: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des Niedersächsischen Landesinstituts für schulische Qualitätsentwicklung (NLQ Hildesheim)“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2025, V.i.S.d.P. – Christian Haake und Jörg Steinemann.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0" name="Google Shape;360;p33"/>
          <p:cNvSpPr txBox="1"/>
          <p:nvPr>
            <p:ph type="ctrTitle"/>
          </p:nvPr>
        </p:nvSpPr>
        <p:spPr>
          <a:xfrm>
            <a:off x="1229275" y="3573100"/>
            <a:ext cx="61509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steht unter der Lizenz CC BY 4.0 (https://creativecommons.org/licenses/by/4.0/deed.de). Als Namensnennung im Sinne der Lizenz ist vorgesehen: „Agentur J&amp;K – Jöran und Konsorten im Auftrag des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Niedersächsischen Landesinstituts für schulische Qualitätsentwicklung (NLQ Hildesheim)“.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61" name="Google Shape;361;p33" title="KI-Kompetenzraster_Logo_ohnePfe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175" y="2855864"/>
            <a:ext cx="936262" cy="74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 title="b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175" y="4483975"/>
            <a:ext cx="1266000" cy="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3"/>
          <p:cNvSpPr txBox="1"/>
          <p:nvPr>
            <p:ph type="ctrTitle"/>
          </p:nvPr>
        </p:nvSpPr>
        <p:spPr>
          <a:xfrm>
            <a:off x="1355925" y="-73875"/>
            <a:ext cx="64845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Ethik und Verantwortung:</a:t>
            </a:r>
            <a:endParaRPr sz="2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ap"/>
                <a:ea typeface="Asap"/>
                <a:cs typeface="Asap"/>
                <a:sym typeface="Asap"/>
              </a:rPr>
              <a:t>Zum Wechselverhältnis von Technologie und Gesellschaft</a:t>
            </a:r>
            <a:endParaRPr sz="24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4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4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71" name="Google Shape;371;p34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372" name="Google Shape;372;p34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3" name="Google Shape;373;p34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74" name="Google Shape;374;p34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75" name="Google Shape;375;p34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8736660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4"/>
          <p:cNvSpPr txBox="1"/>
          <p:nvPr>
            <p:ph type="ctrTitle"/>
          </p:nvPr>
        </p:nvSpPr>
        <p:spPr>
          <a:xfrm>
            <a:off x="2016150" y="626825"/>
            <a:ext cx="58878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 u="sng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3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„digital life 1“ von soneproject steht unter der Lizenz CC 0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https://freesound.org/people/soneproject/sounds/244356/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„Magic Stars Retro Sparkle“ von smokinghotdog steht unter der 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Lizenz CC 0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https://freesound.org/people/smokinghotdog/sounds/584244/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Der Sound „writing - chalk - center 01.wav“ von Anthousai steht unter der Lizenz CC 0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freesound.org (https://freesound.org/people/Anthousai/sounds/398491/)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5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35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7" name="Google Shape;387;p35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388" name="Google Shape;388;p35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89" name="Google Shape;389;p35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90" name="Google Shape;390;p35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91" name="Google Shape;391;p35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8736660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5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5"/>
          <p:cNvSpPr txBox="1"/>
          <p:nvPr>
            <p:ph type="ctrTitle"/>
          </p:nvPr>
        </p:nvSpPr>
        <p:spPr>
          <a:xfrm>
            <a:off x="2016150" y="626825"/>
            <a:ext cx="58878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 u="sng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3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 Illustration „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Robot SVG Vector“ von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https://www.svgrepo.com/svg/217250/robot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https://www.svgrepo.com/svg/217210/alien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00000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https://www.svgrepo.com/svg/217218/alien</a:t>
            </a: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 verwendeten Bilder wurden KI-generiert und stehen unter Lizenz CC 0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6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2091075" y="514950"/>
            <a:ext cx="5368500" cy="1500900"/>
          </a:xfrm>
          <a:prstGeom prst="wedgeRectCallout">
            <a:avLst>
              <a:gd fmla="val -34015" name="adj1"/>
              <a:gd fmla="val 96675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6"/>
          <p:cNvSpPr txBox="1"/>
          <p:nvPr>
            <p:ph idx="4294967295" type="title"/>
          </p:nvPr>
        </p:nvSpPr>
        <p:spPr>
          <a:xfrm>
            <a:off x="1978000" y="7488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Fun Fact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08" name="Google Shape;408;p36"/>
          <p:cNvGrpSpPr/>
          <p:nvPr/>
        </p:nvGrpSpPr>
        <p:grpSpPr>
          <a:xfrm>
            <a:off x="974339" y="1784554"/>
            <a:ext cx="3077275" cy="3317672"/>
            <a:chOff x="7789214" y="1726379"/>
            <a:chExt cx="3077275" cy="3317672"/>
          </a:xfrm>
        </p:grpSpPr>
        <p:pic>
          <p:nvPicPr>
            <p:cNvPr id="409" name="Google Shape;40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1" name="Google Shape;411;p36" title="M3.1-2_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1100" y="137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7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7"/>
          <p:cNvSpPr txBox="1"/>
          <p:nvPr>
            <p:ph idx="4294967295" type="subTitle"/>
          </p:nvPr>
        </p:nvSpPr>
        <p:spPr>
          <a:xfrm>
            <a:off x="1692150" y="357825"/>
            <a:ext cx="5759700" cy="3774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Fun Fact</a:t>
            </a:r>
            <a:endParaRPr b="1"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8" name="Google Shape;418;p37"/>
          <p:cNvSpPr/>
          <p:nvPr/>
        </p:nvSpPr>
        <p:spPr>
          <a:xfrm flipH="1">
            <a:off x="1692150" y="1227175"/>
            <a:ext cx="5759700" cy="30609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19" name="Google Shape;4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588" y="1352688"/>
            <a:ext cx="4214826" cy="28098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 txBox="1"/>
          <p:nvPr/>
        </p:nvSpPr>
        <p:spPr>
          <a:xfrm>
            <a:off x="7742700" y="4529050"/>
            <a:ext cx="1305900" cy="4494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Hinweis: Bild wurde</a:t>
            </a:r>
            <a:endParaRPr i="1" sz="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mit DALL-E generiert</a:t>
            </a:r>
            <a:endParaRPr i="1" sz="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6673852" y="3282471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11"/>
          <p:cNvCxnSpPr/>
          <p:nvPr/>
        </p:nvCxnSpPr>
        <p:spPr>
          <a:xfrm flipH="1" rot="-5400000">
            <a:off x="6914375" y="-21692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3" name="Google Shape;43;p11"/>
          <p:cNvCxnSpPr/>
          <p:nvPr/>
        </p:nvCxnSpPr>
        <p:spPr>
          <a:xfrm flipH="1">
            <a:off x="-1931144" y="1098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4" name="Google Shape;44;p11"/>
          <p:cNvGrpSpPr/>
          <p:nvPr/>
        </p:nvGrpSpPr>
        <p:grpSpPr>
          <a:xfrm>
            <a:off x="202550" y="2286129"/>
            <a:ext cx="2705400" cy="1531933"/>
            <a:chOff x="202550" y="2286175"/>
            <a:chExt cx="2705400" cy="2580750"/>
          </a:xfrm>
        </p:grpSpPr>
        <p:sp>
          <p:nvSpPr>
            <p:cNvPr id="45" name="Google Shape;45;p11"/>
            <p:cNvSpPr/>
            <p:nvPr/>
          </p:nvSpPr>
          <p:spPr>
            <a:xfrm>
              <a:off x="202550" y="2705725"/>
              <a:ext cx="2705400" cy="2161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46" name="Google Shape;46;p11"/>
            <p:cNvCxnSpPr/>
            <p:nvPr/>
          </p:nvCxnSpPr>
          <p:spPr>
            <a:xfrm>
              <a:off x="1478650" y="2286175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" name="Google Shape;47;p11"/>
          <p:cNvSpPr txBox="1"/>
          <p:nvPr>
            <p:ph idx="4294967295" type="title"/>
          </p:nvPr>
        </p:nvSpPr>
        <p:spPr>
          <a:xfrm>
            <a:off x="429525" y="169000"/>
            <a:ext cx="77040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Ethik: Was ist verantwortungsbewusstes Handeln?</a:t>
            </a:r>
            <a:endParaRPr sz="2200"/>
          </a:p>
        </p:txBody>
      </p:sp>
      <p:sp>
        <p:nvSpPr>
          <p:cNvPr id="48" name="Google Shape;48;p11"/>
          <p:cNvSpPr txBox="1"/>
          <p:nvPr/>
        </p:nvSpPr>
        <p:spPr>
          <a:xfrm>
            <a:off x="287338" y="1519975"/>
            <a:ext cx="2382600" cy="7680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 = softwarebasierte Systeme, arbeiten selbstständig 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49" name="Google Shape;49;p11"/>
          <p:cNvGrpSpPr/>
          <p:nvPr/>
        </p:nvGrpSpPr>
        <p:grpSpPr>
          <a:xfrm>
            <a:off x="6172425" y="2294610"/>
            <a:ext cx="2846100" cy="1516002"/>
            <a:chOff x="6172425" y="2300463"/>
            <a:chExt cx="2846100" cy="2553913"/>
          </a:xfrm>
        </p:grpSpPr>
        <p:sp>
          <p:nvSpPr>
            <p:cNvPr id="50" name="Google Shape;50;p11"/>
            <p:cNvSpPr/>
            <p:nvPr/>
          </p:nvSpPr>
          <p:spPr>
            <a:xfrm>
              <a:off x="6172425" y="2720175"/>
              <a:ext cx="2846100" cy="2134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1" name="Google Shape;51;p11"/>
            <p:cNvCxnSpPr/>
            <p:nvPr/>
          </p:nvCxnSpPr>
          <p:spPr>
            <a:xfrm>
              <a:off x="7717025" y="2300463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" name="Google Shape;52;p11"/>
          <p:cNvSpPr txBox="1"/>
          <p:nvPr/>
        </p:nvSpPr>
        <p:spPr>
          <a:xfrm>
            <a:off x="3382913" y="1521775"/>
            <a:ext cx="23826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Gesellschaftliche Prozesse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" name="Google Shape;53;p11"/>
          <p:cNvSpPr/>
          <p:nvPr/>
        </p:nvSpPr>
        <p:spPr>
          <a:xfrm rot="-5400000">
            <a:off x="2949438" y="1427875"/>
            <a:ext cx="205500" cy="34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1"/>
          <p:cNvSpPr/>
          <p:nvPr/>
        </p:nvSpPr>
        <p:spPr>
          <a:xfrm flipH="1" rot="5400000">
            <a:off x="6009813" y="1420975"/>
            <a:ext cx="205500" cy="35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1B2A"/>
          </a:solidFill>
          <a:ln cap="flat" cmpd="sng" w="9525">
            <a:solidFill>
              <a:srgbClr val="A729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1"/>
          <p:cNvSpPr txBox="1"/>
          <p:nvPr/>
        </p:nvSpPr>
        <p:spPr>
          <a:xfrm>
            <a:off x="6474063" y="1521775"/>
            <a:ext cx="2382600" cy="764400"/>
          </a:xfrm>
          <a:prstGeom prst="rect">
            <a:avLst/>
          </a:prstGeom>
          <a:solidFill>
            <a:srgbClr val="A51B2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KI-Entwicklung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6" name="Google Shape;56;p11"/>
          <p:cNvSpPr txBox="1"/>
          <p:nvPr/>
        </p:nvSpPr>
        <p:spPr>
          <a:xfrm>
            <a:off x="236700" y="2776550"/>
            <a:ext cx="2713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Sprachassistenten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Empfehlungsalgorithmen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6105650" y="2764050"/>
            <a:ext cx="2980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Werte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Normen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Rahmenbedingungen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8" name="Google Shape;58;p11"/>
          <p:cNvSpPr txBox="1"/>
          <p:nvPr/>
        </p:nvSpPr>
        <p:spPr>
          <a:xfrm>
            <a:off x="2666330" y="1253595"/>
            <a:ext cx="106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Asap"/>
                <a:ea typeface="Asap"/>
                <a:cs typeface="Asap"/>
                <a:sym typeface="Asap"/>
              </a:rPr>
              <a:t>beeinflusst</a:t>
            </a:r>
            <a:endParaRPr b="1" sz="8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5638130" y="1253595"/>
            <a:ext cx="106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Asap"/>
                <a:ea typeface="Asap"/>
                <a:cs typeface="Asap"/>
                <a:sym typeface="Asap"/>
              </a:rPr>
              <a:t>wirken zurück auf</a:t>
            </a:r>
            <a:endParaRPr b="1" sz="8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1831546" y="4337725"/>
            <a:ext cx="590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Ziel = Chancen und Risiken kennen.</a:t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61" name="Google Shape;61;p11"/>
          <p:cNvGrpSpPr/>
          <p:nvPr/>
        </p:nvGrpSpPr>
        <p:grpSpPr>
          <a:xfrm>
            <a:off x="3250550" y="2286129"/>
            <a:ext cx="2705400" cy="1531933"/>
            <a:chOff x="202550" y="2286175"/>
            <a:chExt cx="2705400" cy="2580750"/>
          </a:xfrm>
        </p:grpSpPr>
        <p:sp>
          <p:nvSpPr>
            <p:cNvPr id="62" name="Google Shape;62;p11"/>
            <p:cNvSpPr/>
            <p:nvPr/>
          </p:nvSpPr>
          <p:spPr>
            <a:xfrm>
              <a:off x="202550" y="2705725"/>
              <a:ext cx="2705400" cy="2161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3" name="Google Shape;63;p11"/>
            <p:cNvCxnSpPr/>
            <p:nvPr/>
          </p:nvCxnSpPr>
          <p:spPr>
            <a:xfrm>
              <a:off x="1478650" y="2286175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" name="Google Shape;64;p11"/>
          <p:cNvSpPr txBox="1"/>
          <p:nvPr/>
        </p:nvSpPr>
        <p:spPr>
          <a:xfrm>
            <a:off x="3284700" y="2776550"/>
            <a:ext cx="2713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Schule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Verwaltung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2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71" name="Google Shape;71;p12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12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" name="Google Shape;73;p12"/>
          <p:cNvSpPr/>
          <p:nvPr/>
        </p:nvSpPr>
        <p:spPr>
          <a:xfrm>
            <a:off x="-24810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12"/>
          <p:cNvGrpSpPr/>
          <p:nvPr/>
        </p:nvGrpSpPr>
        <p:grpSpPr>
          <a:xfrm rot="2128304">
            <a:off x="-77839" y="2668199"/>
            <a:ext cx="3230417" cy="2974444"/>
            <a:chOff x="1648713" y="2169050"/>
            <a:chExt cx="3230424" cy="2974451"/>
          </a:xfrm>
        </p:grpSpPr>
        <p:pic>
          <p:nvPicPr>
            <p:cNvPr id="75" name="Google Shape;75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2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8" name="Google Shape;78;p12" title="M3.1-2_B0_B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4125" y="1455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4294967295" type="title"/>
          </p:nvPr>
        </p:nvSpPr>
        <p:spPr>
          <a:xfrm>
            <a:off x="424400" y="676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7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84" name="Google Shape;84;p13"/>
          <p:cNvCxnSpPr/>
          <p:nvPr/>
        </p:nvCxnSpPr>
        <p:spPr>
          <a:xfrm flipH="1" rot="-5400000">
            <a:off x="6881300" y="174722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5" name="Google Shape;85;p13"/>
          <p:cNvCxnSpPr/>
          <p:nvPr/>
        </p:nvCxnSpPr>
        <p:spPr>
          <a:xfrm flipH="1">
            <a:off x="-1964944" y="1500410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6" name="Google Shape;86;p13"/>
          <p:cNvSpPr/>
          <p:nvPr/>
        </p:nvSpPr>
        <p:spPr>
          <a:xfrm rot="-10193787">
            <a:off x="9047877" y="4052450"/>
            <a:ext cx="206059" cy="206059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 rot="-10193582">
            <a:off x="9080963" y="4650254"/>
            <a:ext cx="139884" cy="139884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 rot="-10193582">
            <a:off x="8628141" y="4487996"/>
            <a:ext cx="139884" cy="139884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idx="4294967295" type="subTitle"/>
          </p:nvPr>
        </p:nvSpPr>
        <p:spPr>
          <a:xfrm>
            <a:off x="519025" y="2862463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KI im Alltag</a:t>
            </a:r>
            <a:b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</a:br>
            <a:endParaRPr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ethische Herausforderungen</a:t>
            </a:r>
            <a:b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</a:br>
            <a:endParaRPr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Rollen &amp; Kompetenzen im Wandel</a:t>
            </a:r>
            <a:b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</a:br>
            <a:endParaRPr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sap"/>
              <a:buChar char="●"/>
            </a:pPr>
            <a: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Ziel: Handlungsfähigkeit stärken</a:t>
            </a:r>
            <a:b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</a:br>
            <a:endParaRPr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sap"/>
              <a:buChar char="○"/>
            </a:pPr>
            <a: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Chancen nutzen</a:t>
            </a:r>
            <a:endParaRPr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sap"/>
              <a:buChar char="○"/>
            </a:pPr>
            <a:r>
              <a:rPr lang="en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Risiken begegnen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4294967295" type="title"/>
          </p:nvPr>
        </p:nvSpPr>
        <p:spPr>
          <a:xfrm>
            <a:off x="424400" y="-1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ap"/>
                <a:ea typeface="Asap"/>
                <a:cs typeface="Asap"/>
                <a:sym typeface="Asap"/>
              </a:rPr>
              <a:t>WORUM GEHT ES </a:t>
            </a:r>
            <a:br>
              <a:rPr lang="en">
                <a:latin typeface="Asap"/>
                <a:ea typeface="Asap"/>
                <a:cs typeface="Asap"/>
                <a:sym typeface="Asap"/>
              </a:rPr>
            </a:br>
            <a:r>
              <a:rPr lang="en">
                <a:latin typeface="Asap"/>
                <a:ea typeface="Asap"/>
                <a:cs typeface="Asap"/>
                <a:sym typeface="Asap"/>
              </a:rPr>
              <a:t>IN DIESEM KURS?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 rot="10800000">
            <a:off x="8028928" y="-1305925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6" name="Google Shape;96;p14"/>
          <p:cNvCxnSpPr/>
          <p:nvPr/>
        </p:nvCxnSpPr>
        <p:spPr>
          <a:xfrm flipH="1">
            <a:off x="-1038298" y="10374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7" name="Google Shape;97;p14"/>
          <p:cNvSpPr txBox="1"/>
          <p:nvPr>
            <p:ph idx="4294967295" type="title"/>
          </p:nvPr>
        </p:nvSpPr>
        <p:spPr>
          <a:xfrm>
            <a:off x="1112825" y="1286738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01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8" name="Google Shape;98;p14"/>
          <p:cNvSpPr txBox="1"/>
          <p:nvPr>
            <p:ph idx="4294967295" type="subTitle"/>
          </p:nvPr>
        </p:nvSpPr>
        <p:spPr>
          <a:xfrm>
            <a:off x="1649225" y="1286738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KI als gesellschaftliche Kraft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9" name="Google Shape;99;p14"/>
          <p:cNvSpPr txBox="1"/>
          <p:nvPr>
            <p:ph idx="4294967295" type="title"/>
          </p:nvPr>
        </p:nvSpPr>
        <p:spPr>
          <a:xfrm>
            <a:off x="1112825" y="2104488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02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0" name="Google Shape;100;p14"/>
          <p:cNvSpPr txBox="1"/>
          <p:nvPr>
            <p:ph idx="4294967295" type="subTitle"/>
          </p:nvPr>
        </p:nvSpPr>
        <p:spPr>
          <a:xfrm>
            <a:off x="1649226" y="2104488"/>
            <a:ext cx="60687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KI im Bildungssystem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1" name="Google Shape;101;p14"/>
          <p:cNvSpPr txBox="1"/>
          <p:nvPr>
            <p:ph idx="4294967295" type="title"/>
          </p:nvPr>
        </p:nvSpPr>
        <p:spPr>
          <a:xfrm>
            <a:off x="1118825" y="2928000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03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2" name="Google Shape;102;p14"/>
          <p:cNvSpPr txBox="1"/>
          <p:nvPr>
            <p:ph idx="4294967295" type="subTitle"/>
          </p:nvPr>
        </p:nvSpPr>
        <p:spPr>
          <a:xfrm>
            <a:off x="1655225" y="2922237"/>
            <a:ext cx="53223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Gestaltung &amp; Zukunft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3" name="Google Shape;103;p14"/>
          <p:cNvSpPr txBox="1"/>
          <p:nvPr>
            <p:ph idx="4294967295" type="title"/>
          </p:nvPr>
        </p:nvSpPr>
        <p:spPr>
          <a:xfrm>
            <a:off x="1118825" y="3675338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04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4" name="Google Shape;104;p14"/>
          <p:cNvSpPr txBox="1"/>
          <p:nvPr>
            <p:ph idx="4294967295" type="subTitle"/>
          </p:nvPr>
        </p:nvSpPr>
        <p:spPr>
          <a:xfrm>
            <a:off x="1655225" y="3675338"/>
            <a:ext cx="29652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Fazit und Handlungsempfehlungen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5" name="Google Shape;105;p14"/>
          <p:cNvSpPr txBox="1"/>
          <p:nvPr>
            <p:ph idx="4294967295" type="subTitle"/>
          </p:nvPr>
        </p:nvSpPr>
        <p:spPr>
          <a:xfrm>
            <a:off x="4410775" y="1283200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Wahrnehmung und Rollenbilder</a:t>
            </a:r>
            <a:endParaRPr sz="13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Personalisierung und Weltbild</a:t>
            </a:r>
            <a:endParaRPr sz="13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Machtverhältnisse</a:t>
            </a:r>
            <a:endParaRPr sz="13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6" name="Google Shape;106;p14"/>
          <p:cNvSpPr txBox="1"/>
          <p:nvPr>
            <p:ph idx="4294967295" type="subTitle"/>
          </p:nvPr>
        </p:nvSpPr>
        <p:spPr>
          <a:xfrm>
            <a:off x="4410775" y="2045200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konkrete Einsatzfelder</a:t>
            </a:r>
            <a:endParaRPr sz="13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Chancen und Risiken</a:t>
            </a:r>
            <a:endParaRPr sz="13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7" name="Google Shape;107;p14"/>
          <p:cNvSpPr txBox="1"/>
          <p:nvPr>
            <p:ph idx="4294967295" type="subTitle"/>
          </p:nvPr>
        </p:nvSpPr>
        <p:spPr>
          <a:xfrm>
            <a:off x="4410775" y="3035800"/>
            <a:ext cx="47979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Regulierung</a:t>
            </a:r>
            <a:endParaRPr sz="13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Verantwortung</a:t>
            </a:r>
            <a:endParaRPr sz="13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Gestaltung und Werte</a:t>
            </a:r>
            <a:endParaRPr sz="13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8720311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 txBox="1"/>
          <p:nvPr>
            <p:ph idx="4294967295" type="title"/>
          </p:nvPr>
        </p:nvSpPr>
        <p:spPr>
          <a:xfrm>
            <a:off x="1118825" y="4437338"/>
            <a:ext cx="536400" cy="3636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05</a:t>
            </a:r>
            <a:endParaRPr sz="18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0" name="Google Shape;110;p14"/>
          <p:cNvSpPr txBox="1"/>
          <p:nvPr>
            <p:ph idx="4294967295" type="subTitle"/>
          </p:nvPr>
        </p:nvSpPr>
        <p:spPr>
          <a:xfrm>
            <a:off x="1655225" y="4437338"/>
            <a:ext cx="29652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ap"/>
                <a:ea typeface="Asap"/>
                <a:cs typeface="Asap"/>
                <a:sym typeface="Asap"/>
              </a:rPr>
              <a:t>Ausblick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11" name="Google Shape;111;p14" title="M3.1-2_C0_C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4825" y="2442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-4236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1894050" y="453375"/>
            <a:ext cx="5368500" cy="2225700"/>
          </a:xfrm>
          <a:prstGeom prst="wedgeRectCallout">
            <a:avLst>
              <a:gd fmla="val -33721" name="adj1"/>
              <a:gd fmla="val 74917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>
            <p:ph idx="4294967295" type="title"/>
          </p:nvPr>
        </p:nvSpPr>
        <p:spPr>
          <a:xfrm>
            <a:off x="1768575" y="7377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24" name="Google Shape;124;p15"/>
          <p:cNvGrpSpPr/>
          <p:nvPr/>
        </p:nvGrpSpPr>
        <p:grpSpPr>
          <a:xfrm>
            <a:off x="723339" y="1723654"/>
            <a:ext cx="3077275" cy="3419845"/>
            <a:chOff x="1560539" y="1495504"/>
            <a:chExt cx="3077275" cy="3419845"/>
          </a:xfrm>
        </p:grpSpPr>
        <p:pic>
          <p:nvPicPr>
            <p:cNvPr id="125" name="Google Shape;12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9600" y="2650200"/>
              <a:ext cx="1399150" cy="226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60539" y="1495504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" name="Google Shape;127;p15" title="M3.1-2_D1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1100" y="1717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2975375" y="1244400"/>
            <a:ext cx="5622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als gesellschaftliche Kraft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34" name="Google Shape;134;p16"/>
          <p:cNvGrpSpPr/>
          <p:nvPr/>
        </p:nvGrpSpPr>
        <p:grpSpPr>
          <a:xfrm>
            <a:off x="967700" y="1130200"/>
            <a:ext cx="2030501" cy="1564524"/>
            <a:chOff x="967700" y="1130200"/>
            <a:chExt cx="2030501" cy="1564524"/>
          </a:xfrm>
        </p:grpSpPr>
        <p:sp>
          <p:nvSpPr>
            <p:cNvPr id="135" name="Google Shape;135;p16"/>
            <p:cNvSpPr txBox="1"/>
            <p:nvPr/>
          </p:nvSpPr>
          <p:spPr>
            <a:xfrm>
              <a:off x="1311225" y="1430500"/>
              <a:ext cx="1411800" cy="10320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5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" name="Google Shape;13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7700" y="1130200"/>
              <a:ext cx="2030501" cy="1564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16"/>
          <p:cNvGrpSpPr/>
          <p:nvPr/>
        </p:nvGrpSpPr>
        <p:grpSpPr>
          <a:xfrm>
            <a:off x="3396363" y="2169050"/>
            <a:ext cx="3230424" cy="2974451"/>
            <a:chOff x="1648713" y="2169050"/>
            <a:chExt cx="3230424" cy="2974451"/>
          </a:xfrm>
        </p:grpSpPr>
        <p:pic>
          <p:nvPicPr>
            <p:cNvPr id="138" name="Google Shape;13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4294967295" type="title"/>
          </p:nvPr>
        </p:nvSpPr>
        <p:spPr>
          <a:xfrm>
            <a:off x="443475" y="39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 als gesellschaftliche Kraft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-10193582">
            <a:off x="8649859" y="2845529"/>
            <a:ext cx="139884" cy="139884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 rot="-10193582">
            <a:off x="8197037" y="2683271"/>
            <a:ext cx="139884" cy="139884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 rot="-10193787">
            <a:off x="-96123" y="4052450"/>
            <a:ext cx="206059" cy="206059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 rot="-10193582">
            <a:off x="-63037" y="4650254"/>
            <a:ext cx="139884" cy="139884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 flipH="1" rot="-5400000">
            <a:off x="6881300" y="-358678"/>
            <a:ext cx="2161200" cy="55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50" name="Google Shape;150;p17"/>
          <p:cNvCxnSpPr/>
          <p:nvPr/>
        </p:nvCxnSpPr>
        <p:spPr>
          <a:xfrm flipH="1">
            <a:off x="-1964944" y="967010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1" name="Google Shape;151;p17"/>
          <p:cNvSpPr/>
          <p:nvPr/>
        </p:nvSpPr>
        <p:spPr>
          <a:xfrm>
            <a:off x="7395877" y="3969483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758352" y="1480000"/>
            <a:ext cx="3654000" cy="1537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53" name="Google Shape;153;p17"/>
          <p:cNvGrpSpPr/>
          <p:nvPr/>
        </p:nvGrpSpPr>
        <p:grpSpPr>
          <a:xfrm>
            <a:off x="758390" y="1187000"/>
            <a:ext cx="3653971" cy="341325"/>
            <a:chOff x="350675" y="1263250"/>
            <a:chExt cx="4193700" cy="553650"/>
          </a:xfrm>
        </p:grpSpPr>
        <p:sp>
          <p:nvSpPr>
            <p:cNvPr id="154" name="Google Shape;154;p17"/>
            <p:cNvSpPr/>
            <p:nvPr/>
          </p:nvSpPr>
          <p:spPr>
            <a:xfrm flipH="1">
              <a:off x="350675" y="1263250"/>
              <a:ext cx="4193700" cy="5535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481400" y="1265200"/>
              <a:ext cx="38154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Wahrnehmung und Wirklichkeit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56" name="Google Shape;156;p17"/>
          <p:cNvSpPr txBox="1"/>
          <p:nvPr/>
        </p:nvSpPr>
        <p:spPr>
          <a:xfrm>
            <a:off x="758325" y="1466963"/>
            <a:ext cx="4583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Personalisierung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Entstehung individueller Filterblasen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Echokammern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Algorithmen nicht objektiv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196850" lvl="1" marL="6858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kritisches Hinterfragen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196850" lvl="1" marL="6858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medienethische Bildung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196850" lvl="1" marL="6858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kritische </a:t>
            </a:r>
            <a:r>
              <a:rPr lang="en" sz="1300">
                <a:latin typeface="Asap"/>
                <a:ea typeface="Asap"/>
                <a:cs typeface="Asap"/>
                <a:sym typeface="Asap"/>
              </a:rPr>
              <a:t>Medienkompetenz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4506087" y="1480000"/>
            <a:ext cx="3654000" cy="1537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4506125" y="1187000"/>
            <a:ext cx="3653971" cy="341325"/>
            <a:chOff x="350675" y="1263250"/>
            <a:chExt cx="4193700" cy="553650"/>
          </a:xfrm>
        </p:grpSpPr>
        <p:sp>
          <p:nvSpPr>
            <p:cNvPr id="159" name="Google Shape;159;p17"/>
            <p:cNvSpPr/>
            <p:nvPr/>
          </p:nvSpPr>
          <p:spPr>
            <a:xfrm flipH="1">
              <a:off x="350675" y="1263250"/>
              <a:ext cx="4193700" cy="5535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481400" y="1265200"/>
              <a:ext cx="38154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Rollenbilder und Verzerrungen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61" name="Google Shape;161;p17"/>
          <p:cNvSpPr txBox="1"/>
          <p:nvPr/>
        </p:nvSpPr>
        <p:spPr>
          <a:xfrm>
            <a:off x="4506060" y="1466963"/>
            <a:ext cx="4583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verzerrte Trainingsdaten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Stereotype verstärken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Prägung von Rollenbildern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Ungleichheiten verstärken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254000" lvl="1" marL="74295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diverse, geprüfte Trainingsdaten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254000" lvl="1" marL="74295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gesellschaftliche Debatte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4506075" y="3385000"/>
            <a:ext cx="3654000" cy="1718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63" name="Google Shape;163;p17"/>
          <p:cNvGrpSpPr/>
          <p:nvPr/>
        </p:nvGrpSpPr>
        <p:grpSpPr>
          <a:xfrm>
            <a:off x="4506125" y="3092000"/>
            <a:ext cx="3653971" cy="341325"/>
            <a:chOff x="350675" y="1263250"/>
            <a:chExt cx="4193700" cy="553650"/>
          </a:xfrm>
        </p:grpSpPr>
        <p:sp>
          <p:nvSpPr>
            <p:cNvPr id="164" name="Google Shape;164;p17"/>
            <p:cNvSpPr/>
            <p:nvPr/>
          </p:nvSpPr>
          <p:spPr>
            <a:xfrm flipH="1">
              <a:off x="350675" y="1263250"/>
              <a:ext cx="4193700" cy="5535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81400" y="1265200"/>
              <a:ext cx="38154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Alltagsbeispiele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4506052" y="3371975"/>
            <a:ext cx="365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Inhalte bei Streaming &amp; News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Preisgestaltung und Werbung sind personalisiert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Sprachassistenten beeinflussen Meinungen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sap SemiBold"/>
                <a:ea typeface="Asap SemiBold"/>
                <a:cs typeface="Asap SemiBold"/>
                <a:sym typeface="Asap SemiBold"/>
              </a:rPr>
              <a:t>Fazit: Gestaltung von Algorithmen hinterfragen</a:t>
            </a:r>
            <a:endParaRPr sz="1300">
              <a:latin typeface="Asap SemiBold"/>
              <a:ea typeface="Asap SemiBold"/>
              <a:cs typeface="Asap SemiBold"/>
              <a:sym typeface="Asap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758350" y="3385000"/>
            <a:ext cx="3654000" cy="1718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758390" y="3092000"/>
            <a:ext cx="3653971" cy="341325"/>
            <a:chOff x="350675" y="1263250"/>
            <a:chExt cx="4193700" cy="553650"/>
          </a:xfrm>
        </p:grpSpPr>
        <p:sp>
          <p:nvSpPr>
            <p:cNvPr id="169" name="Google Shape;169;p17"/>
            <p:cNvSpPr/>
            <p:nvPr/>
          </p:nvSpPr>
          <p:spPr>
            <a:xfrm flipH="1">
              <a:off x="350675" y="1263250"/>
              <a:ext cx="4193700" cy="5535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481400" y="1265200"/>
              <a:ext cx="38154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Macht und Kontrolle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71" name="Google Shape;171;p17"/>
          <p:cNvSpPr txBox="1"/>
          <p:nvPr/>
        </p:nvSpPr>
        <p:spPr>
          <a:xfrm>
            <a:off x="758325" y="3371963"/>
            <a:ext cx="4583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Machtkonzentration bei Tech-Konzernen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KI als Machtinstrument für Staaten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Kultur und Urheberschaft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Zugang und Kontrolle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Gefahr: wirtschaftliche Interessen 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196850" lvl="1" marL="6858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digitale Souveränität wahren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196850" lvl="1" marL="685800" marR="9122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○"/>
            </a:pPr>
            <a:r>
              <a:rPr lang="en" sz="1300">
                <a:latin typeface="Asap"/>
                <a:ea typeface="Asap"/>
                <a:cs typeface="Asap"/>
                <a:sym typeface="Asap"/>
              </a:rPr>
              <a:t>notwendig: demokratische Kontrolle &amp; Transparenz</a:t>
            </a:r>
            <a:br>
              <a:rPr lang="en" sz="1300">
                <a:latin typeface="Asap"/>
                <a:ea typeface="Asap"/>
                <a:cs typeface="Asap"/>
                <a:sym typeface="Asap"/>
              </a:rPr>
            </a:br>
            <a:endParaRPr sz="13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